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Lst>
  <p:notesMasterIdLst>
    <p:notesMasterId r:id="rId22"/>
  </p:notesMasterIdLst>
  <p:handoutMasterIdLst>
    <p:handoutMasterId r:id="rId23"/>
  </p:handoutMasterIdLst>
  <p:sldIdLst>
    <p:sldId id="287" r:id="rId7"/>
    <p:sldId id="288" r:id="rId8"/>
    <p:sldId id="289" r:id="rId9"/>
    <p:sldId id="296" r:id="rId10"/>
    <p:sldId id="292" r:id="rId11"/>
    <p:sldId id="306" r:id="rId12"/>
    <p:sldId id="307" r:id="rId13"/>
    <p:sldId id="301" r:id="rId14"/>
    <p:sldId id="291" r:id="rId15"/>
    <p:sldId id="303" r:id="rId16"/>
    <p:sldId id="305" r:id="rId17"/>
    <p:sldId id="304" r:id="rId18"/>
    <p:sldId id="297" r:id="rId19"/>
    <p:sldId id="298" r:id="rId20"/>
    <p:sldId id="290"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de Lab overview" id="{D469E2CD-AE85-4AF0-80C3-D5C55BFF3E78}">
          <p14:sldIdLst>
            <p14:sldId id="287"/>
            <p14:sldId id="288"/>
            <p14:sldId id="289"/>
            <p14:sldId id="296"/>
          </p14:sldIdLst>
        </p14:section>
        <p14:section name="Module Overview" id="{F10A1743-123C-449A-BB83-37EAC9A9EEFB}">
          <p14:sldIdLst>
            <p14:sldId id="292"/>
            <p14:sldId id="306"/>
            <p14:sldId id="307"/>
          </p14:sldIdLst>
        </p14:section>
        <p14:section name="Setup" id="{4E066C7B-B859-4D63-B8B4-C7AA8AD17AD5}">
          <p14:sldIdLst>
            <p14:sldId id="301"/>
            <p14:sldId id="291"/>
            <p14:sldId id="303"/>
            <p14:sldId id="305"/>
            <p14:sldId id="304"/>
          </p14:sldIdLst>
        </p14:section>
        <p14:section name="Untitled Section" id="{C47149BC-5170-4193-9B6A-19C83FF6F0F6}">
          <p14:sldIdLst>
            <p14:sldId id="297"/>
            <p14:sldId id="298"/>
            <p14:sldId id="29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107C10"/>
    <a:srgbClr val="000000"/>
    <a:srgbClr val="323232"/>
    <a:srgbClr val="5C2D91"/>
    <a:srgbClr val="32145A"/>
    <a:srgbClr val="00BCF2"/>
    <a:srgbClr val="002050"/>
    <a:srgbClr val="D63F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3001" autoAdjust="0"/>
  </p:normalViewPr>
  <p:slideViewPr>
    <p:cSldViewPr>
      <p:cViewPr varScale="1">
        <p:scale>
          <a:sx n="73" d="100"/>
          <a:sy n="73" d="100"/>
        </p:scale>
        <p:origin x="54" y="66"/>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p:scale>
          <a:sx n="100" d="100"/>
          <a:sy n="100" d="100"/>
        </p:scale>
        <p:origin x="2616" y="90"/>
      </p:cViewPr>
      <p:guideLst>
        <p:guide orient="horz" pos="2880"/>
        <p:guide pos="2160"/>
      </p:guideLst>
    </p:cSldViewPr>
  </p:notesViewPr>
  <p:gridSpacing cx="38100" cy="381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4/1/2016 10:11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4/1/2016 10:11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a follow-on to this lab, we also have the Azure IoT lab. In that, you’ll learn how to use the Raspberry Pi to send sensor data to IoT Hub and process it using other Azure IoT services.</a:t>
            </a:r>
          </a:p>
          <a:p>
            <a:endParaRPr lang="en-US" baseline="0" dirty="0"/>
          </a:p>
          <a:p>
            <a:r>
              <a:rPr lang="en-US" baseline="0" dirty="0"/>
              <a:t>If you are interested in the underlying IO and other capabilities on devices like the Raspberry Pi, or want to explore more with Azure and devices, we also have the Open Hack in this same room, starting on Day 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568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As you all saw in Satya's and Qi's keynote- Conversations are the new platform to engage with your users. A delightful user-experience now hinges on how well your service can connect and embed into your users conversations. Conversations are the most natural and rich way</a:t>
            </a:r>
            <a:r>
              <a:rPr lang="en-US" sz="900" kern="1200" baseline="0" dirty="0">
                <a:solidFill>
                  <a:schemeClr val="tx1"/>
                </a:solidFill>
                <a:effectLst/>
                <a:latin typeface="Segoe UI Light" pitchFamily="34" charset="0"/>
                <a:ea typeface="+mn-ea"/>
                <a:cs typeface="+mn-cs"/>
              </a:rPr>
              <a:t> for users to engage with your service, and we'll see few examples of this later with rich-actions.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0815" marR="0" lvl="0" indent="0" algn="l" defTabSz="9289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4/1/2016 10:11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896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With Office365 Connectors and the Skype Developer platform SDKs, we're ensuring that your service is seamlessly woven into the communication platform and that you can engage and participate with your users in the most natural place-- their conversations.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0815" marR="0" lvl="0" indent="0" algn="l" defTabSz="9289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4/1/2016 10:11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7251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Update phone image</a:t>
            </a:r>
            <a:r>
              <a:rPr lang="en-US" baseline="0" dirty="0"/>
              <a:t> to a Microsoft phone.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4/1/2016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85954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latin typeface="Segoe"/>
              </a:rPr>
              <a:t>Speakers: </a:t>
            </a:r>
            <a:r>
              <a:rPr lang="en-US" dirty="0">
                <a:latin typeface="Segoe"/>
              </a:rPr>
              <a:t>Please note this slide will be updated with your session’s QR code during the scrub process which</a:t>
            </a:r>
            <a:r>
              <a:rPr lang="en-US" baseline="0" dirty="0">
                <a:latin typeface="Segoe"/>
              </a:rPr>
              <a:t> is </a:t>
            </a:r>
            <a:r>
              <a:rPr lang="en-US" dirty="0">
                <a:latin typeface="Segoe"/>
              </a:rPr>
              <a:t>outlined</a:t>
            </a:r>
            <a:r>
              <a:rPr lang="en-US" baseline="0" dirty="0">
                <a:latin typeface="Segoe"/>
              </a:rPr>
              <a:t> on side 3. Attendees can scan the QR code for access to your session’s </a:t>
            </a:r>
            <a:r>
              <a:rPr lang="en-US" baseline="0" dirty="0" err="1">
                <a:latin typeface="Segoe"/>
              </a:rPr>
              <a:t>eval</a:t>
            </a:r>
            <a:r>
              <a:rPr lang="en-US" baseline="0" dirty="0">
                <a:latin typeface="Segoe"/>
              </a:rPr>
              <a:t>.</a:t>
            </a:r>
            <a:endParaRPr lang="en-US" dirty="0">
              <a:latin typeface="Segoe"/>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4/1/2016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5165978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AIN_Title-Only_wSub BLUE IT">
    <p:spTree>
      <p:nvGrpSpPr>
        <p:cNvPr id="1" name=""/>
        <p:cNvGrpSpPr/>
        <p:nvPr/>
      </p:nvGrpSpPr>
      <p:grpSpPr>
        <a:xfrm>
          <a:off x="0" y="0"/>
          <a:ext cx="0" cy="0"/>
          <a:chOff x="0" y="0"/>
          <a:chExt cx="0" cy="0"/>
        </a:xfrm>
      </p:grpSpPr>
      <p:sp>
        <p:nvSpPr>
          <p:cNvPr id="2" name="Title 1"/>
          <p:cNvSpPr>
            <a:spLocks noGrp="1"/>
          </p:cNvSpPr>
          <p:nvPr>
            <p:ph type="title"/>
          </p:nvPr>
        </p:nvSpPr>
        <p:spPr/>
        <p:txBody>
          <a:bodyPr tIns="146304"/>
          <a:lstStyle>
            <a:lvl1pPr>
              <a:defRPr sz="3600" spc="0"/>
            </a:lvl1pPr>
          </a:lstStyle>
          <a:p>
            <a:r>
              <a:rPr lang="en-US" dirty="0"/>
              <a:t>Click to edit Master title style</a:t>
            </a:r>
          </a:p>
        </p:txBody>
      </p:sp>
      <p:sp>
        <p:nvSpPr>
          <p:cNvPr id="6" name="Text Placeholder 5"/>
          <p:cNvSpPr>
            <a:spLocks noGrp="1"/>
          </p:cNvSpPr>
          <p:nvPr>
            <p:ph type="body" sz="quarter" idx="10"/>
          </p:nvPr>
        </p:nvSpPr>
        <p:spPr>
          <a:xfrm>
            <a:off x="274638" y="953198"/>
            <a:ext cx="11887200" cy="517065"/>
          </a:xfrm>
        </p:spPr>
        <p:txBody>
          <a:bodyPr lIns="182880"/>
          <a:lstStyle>
            <a:lvl1pPr marL="0" indent="0">
              <a:buNone/>
              <a:defRPr lang="en-US" sz="2400" i="0" kern="1200" spc="0" baseline="0" dirty="0" smtClean="0">
                <a:gradFill>
                  <a:gsLst>
                    <a:gs pos="1250">
                      <a:schemeClr val="tx2"/>
                    </a:gs>
                    <a:gs pos="43000">
                      <a:schemeClr val="accent1"/>
                    </a:gs>
                  </a:gsLst>
                  <a:lin ang="5400000" scaled="0"/>
                </a:gradFill>
                <a:latin typeface="+mn-lt"/>
                <a:ea typeface="+mn-ea"/>
                <a:cs typeface="Segoe UI Semilight" panose="020B0402040204020203" pitchFamily="34" charset="0"/>
              </a:defRPr>
            </a:lvl1pPr>
            <a:lvl2pPr marL="0" indent="0">
              <a:buFontTx/>
              <a:buNone/>
              <a:defRPr sz="2400"/>
            </a:lvl2pPr>
            <a:lvl3pPr marL="228600" indent="0">
              <a:buNone/>
              <a:defRPr/>
            </a:lvl3pPr>
            <a:lvl4pPr marL="457200" indent="0">
              <a:buNone/>
              <a:defRPr/>
            </a:lvl4pPr>
            <a:lvl5pPr marL="6858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174836991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69456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40552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630148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77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981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4991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55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4596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07075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5698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23128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16477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6420172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40796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649245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2756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20632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901004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5634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721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669329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299851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31973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481796"/>
            <a:ext cx="11889564" cy="917575"/>
          </a:xfrm>
        </p:spPr>
        <p:txBody>
          <a:bodyPr/>
          <a:lstStyle>
            <a:lvl1pPr marL="0" algn="l" defTabSz="951028" rtl="0" eaLnBrk="1" fontAlgn="base" latinLnBrk="0" hangingPunct="1">
              <a:lnSpc>
                <a:spcPct val="90000"/>
              </a:lnSpc>
              <a:spcBef>
                <a:spcPct val="0"/>
              </a:spcBef>
              <a:spcAft>
                <a:spcPct val="0"/>
              </a:spcAft>
              <a:buNone/>
              <a:defRPr lang="en-US" sz="5507" kern="1200" dirty="0">
                <a:gradFill>
                  <a:gsLst>
                    <a:gs pos="0">
                      <a:srgbClr val="FFFFFF"/>
                    </a:gs>
                    <a:gs pos="100000">
                      <a:srgbClr val="FFFFFF"/>
                    </a:gs>
                  </a:gsLst>
                  <a:lin ang="5400000" scaled="0"/>
                </a:gradFill>
                <a:latin typeface="Segoe UI Light"/>
                <a:ea typeface="+mn-ea"/>
                <a:cs typeface="+mn-cs"/>
              </a:defRPr>
            </a:lvl1pPr>
          </a:lstStyle>
          <a:p>
            <a:r>
              <a:rPr lang="en-US" dirty="0"/>
              <a:t>Click to edit Master title style</a:t>
            </a:r>
          </a:p>
        </p:txBody>
      </p:sp>
    </p:spTree>
    <p:extLst>
      <p:ext uri="{BB962C8B-B14F-4D97-AF65-F5344CB8AC3E}">
        <p14:creationId xmlns:p14="http://schemas.microsoft.com/office/powerpoint/2010/main" val="3934788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theme" Target="../theme/theme3.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66"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3110899"/>
      </p:ext>
    </p:extLst>
  </p:cSld>
  <p:clrMap bg1="lt1" tx1="dk1" bg2="lt2" tx2="dk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ka.ms/tryo365dev" TargetMode="Externa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Microsoft-Build-2016/CodeLabs-Office"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7.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24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Office 365 Account</a:t>
            </a:r>
          </a:p>
        </p:txBody>
      </p:sp>
      <p:sp>
        <p:nvSpPr>
          <p:cNvPr id="3" name="Text Placeholder 2"/>
          <p:cNvSpPr>
            <a:spLocks noGrp="1"/>
          </p:cNvSpPr>
          <p:nvPr>
            <p:ph type="body" sz="quarter" idx="10"/>
          </p:nvPr>
        </p:nvSpPr>
        <p:spPr>
          <a:xfrm>
            <a:off x="274638" y="1212850"/>
            <a:ext cx="11887200" cy="1908215"/>
          </a:xfrm>
        </p:spPr>
        <p:txBody>
          <a:bodyPr/>
          <a:lstStyle/>
          <a:p>
            <a:pPr marL="514350" indent="-514350">
              <a:buFont typeface="+mj-lt"/>
              <a:buAutoNum type="arabicPeriod"/>
            </a:pPr>
            <a:r>
              <a:rPr lang="en-US" sz="2800" dirty="0"/>
              <a:t>Navigate to </a:t>
            </a:r>
            <a:r>
              <a:rPr lang="en-US" sz="2800" b="1" dirty="0">
                <a:hlinkClick r:id="rId2"/>
              </a:rPr>
              <a:t>https://aka.ms/tryo365dev</a:t>
            </a:r>
            <a:r>
              <a:rPr lang="en-US" sz="2800" b="1" dirty="0"/>
              <a:t> </a:t>
            </a:r>
            <a:r>
              <a:rPr lang="en-US" sz="2800" dirty="0"/>
              <a:t>and sign-in with a </a:t>
            </a:r>
            <a:r>
              <a:rPr lang="en-US" sz="2800" b="1" dirty="0"/>
              <a:t>Microsoft Account</a:t>
            </a:r>
            <a:r>
              <a:rPr lang="en-US" sz="2800" dirty="0"/>
              <a:t> (ex: Hotmail, Live, Outlook.com, </a:t>
            </a:r>
            <a:r>
              <a:rPr lang="en-US" sz="2800" dirty="0" err="1"/>
              <a:t>etc</a:t>
            </a:r>
            <a:r>
              <a:rPr lang="en-US" sz="2800" dirty="0"/>
              <a:t>)</a:t>
            </a:r>
          </a:p>
          <a:p>
            <a:pPr marL="514350" indent="-514350">
              <a:buFont typeface="+mj-lt"/>
              <a:buAutoNum type="arabicPeriod"/>
            </a:pPr>
            <a:r>
              <a:rPr lang="en-US" sz="2800" dirty="0"/>
              <a:t>Enter Event Code </a:t>
            </a:r>
            <a:r>
              <a:rPr lang="en-US" sz="2800" b="1" u="sng" dirty="0"/>
              <a:t>Build02</a:t>
            </a:r>
            <a:r>
              <a:rPr lang="en-US" sz="2800" dirty="0"/>
              <a:t> and click “</a:t>
            </a:r>
            <a:r>
              <a:rPr lang="en-US" sz="2800" b="1" dirty="0"/>
              <a:t>Get Office 365 Account</a:t>
            </a:r>
            <a:r>
              <a:rPr lang="en-US" sz="2800" dirty="0"/>
              <a:t>”</a:t>
            </a:r>
            <a:endParaRPr lang="en-US" sz="2800" dirty="0">
              <a:latin typeface="Segoe UI Black" panose="020B0A02040204020203" pitchFamily="34" charset="0"/>
              <a:ea typeface="Segoe UI Black" panose="020B0A02040204020203" pitchFamily="34" charset="0"/>
              <a:cs typeface="Segoe UI Black" panose="020B0A02040204020203" pitchFamily="34" charset="0"/>
            </a:endParaRPr>
          </a:p>
          <a:p>
            <a:pPr marL="514350" indent="-514350">
              <a:buFont typeface="+mj-lt"/>
              <a:buAutoNum type="arabicPeriod"/>
            </a:pPr>
            <a:r>
              <a:rPr lang="en-US" sz="2800" dirty="0"/>
              <a:t>Capture the provided credential for use in the lab exercises</a:t>
            </a:r>
          </a:p>
        </p:txBody>
      </p:sp>
      <p:pic>
        <p:nvPicPr>
          <p:cNvPr id="6" name="Picture 5"/>
          <p:cNvPicPr>
            <a:picLocks noChangeAspect="1"/>
          </p:cNvPicPr>
          <p:nvPr/>
        </p:nvPicPr>
        <p:blipFill>
          <a:blip r:embed="rId3"/>
          <a:stretch>
            <a:fillRect/>
          </a:stretch>
        </p:blipFill>
        <p:spPr>
          <a:xfrm>
            <a:off x="465137" y="3954462"/>
            <a:ext cx="3474431" cy="2743200"/>
          </a:xfrm>
          <a:prstGeom prst="rect">
            <a:avLst/>
          </a:prstGeom>
        </p:spPr>
      </p:pic>
      <p:pic>
        <p:nvPicPr>
          <p:cNvPr id="7" name="Picture 6"/>
          <p:cNvPicPr>
            <a:picLocks noChangeAspect="1"/>
          </p:cNvPicPr>
          <p:nvPr/>
        </p:nvPicPr>
        <p:blipFill>
          <a:blip r:embed="rId4"/>
          <a:stretch>
            <a:fillRect/>
          </a:stretch>
        </p:blipFill>
        <p:spPr>
          <a:xfrm>
            <a:off x="4481022" y="3954462"/>
            <a:ext cx="3474431" cy="2743200"/>
          </a:xfrm>
          <a:prstGeom prst="rect">
            <a:avLst/>
          </a:prstGeom>
        </p:spPr>
      </p:pic>
      <p:pic>
        <p:nvPicPr>
          <p:cNvPr id="8" name="Picture 7"/>
          <p:cNvPicPr>
            <a:picLocks noChangeAspect="1"/>
          </p:cNvPicPr>
          <p:nvPr/>
        </p:nvPicPr>
        <p:blipFill>
          <a:blip r:embed="rId5"/>
          <a:stretch>
            <a:fillRect/>
          </a:stretch>
        </p:blipFill>
        <p:spPr>
          <a:xfrm>
            <a:off x="8496907" y="3954462"/>
            <a:ext cx="3474432" cy="2743200"/>
          </a:xfrm>
          <a:prstGeom prst="rect">
            <a:avLst/>
          </a:prstGeom>
        </p:spPr>
      </p:pic>
      <p:sp>
        <p:nvSpPr>
          <p:cNvPr id="10" name="TextBox 9"/>
          <p:cNvSpPr txBox="1"/>
          <p:nvPr/>
        </p:nvSpPr>
        <p:spPr>
          <a:xfrm>
            <a:off x="1868607" y="3146599"/>
            <a:ext cx="667490" cy="960263"/>
          </a:xfrm>
          <a:prstGeom prst="rect">
            <a:avLst/>
          </a:prstGeom>
          <a:noFill/>
        </p:spPr>
        <p:txBody>
          <a:bodyPr wrap="none" lIns="182880" tIns="146304" rIns="182880" bIns="146304" rtlCol="0">
            <a:spAutoFit/>
          </a:bodyPr>
          <a:lstStyle/>
          <a:p>
            <a:pPr>
              <a:lnSpc>
                <a:spcPct val="90000"/>
              </a:lnSpc>
              <a:spcAft>
                <a:spcPts val="600"/>
              </a:spcAft>
            </a:pPr>
            <a:r>
              <a:rPr lang="en-US" sz="48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1" name="TextBox 10"/>
          <p:cNvSpPr txBox="1"/>
          <p:nvPr/>
        </p:nvSpPr>
        <p:spPr>
          <a:xfrm>
            <a:off x="5849225" y="3146598"/>
            <a:ext cx="738023" cy="960263"/>
          </a:xfrm>
          <a:prstGeom prst="rect">
            <a:avLst/>
          </a:prstGeom>
          <a:noFill/>
        </p:spPr>
        <p:txBody>
          <a:bodyPr wrap="none" lIns="182880" tIns="146304" rIns="182880" bIns="146304" rtlCol="0">
            <a:spAutoFit/>
          </a:bodyPr>
          <a:lstStyle/>
          <a:p>
            <a:pPr>
              <a:lnSpc>
                <a:spcPct val="90000"/>
              </a:lnSpc>
              <a:spcAft>
                <a:spcPts val="600"/>
              </a:spcAft>
            </a:pPr>
            <a:r>
              <a:rPr lang="en-US" sz="48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2</a:t>
            </a:r>
          </a:p>
        </p:txBody>
      </p:sp>
      <p:sp>
        <p:nvSpPr>
          <p:cNvPr id="12" name="TextBox 11"/>
          <p:cNvSpPr txBox="1"/>
          <p:nvPr/>
        </p:nvSpPr>
        <p:spPr>
          <a:xfrm>
            <a:off x="9865427" y="3146598"/>
            <a:ext cx="738023" cy="960263"/>
          </a:xfrm>
          <a:prstGeom prst="rect">
            <a:avLst/>
          </a:prstGeom>
          <a:noFill/>
        </p:spPr>
        <p:txBody>
          <a:bodyPr wrap="none" lIns="182880" tIns="146304" rIns="182880" bIns="146304" rtlCol="0">
            <a:spAutoFit/>
          </a:bodyPr>
          <a:lstStyle/>
          <a:p>
            <a:pPr>
              <a:lnSpc>
                <a:spcPct val="90000"/>
              </a:lnSpc>
              <a:spcAft>
                <a:spcPts val="600"/>
              </a:spcAft>
            </a:pPr>
            <a:r>
              <a:rPr lang="en-US" sz="48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3</a:t>
            </a:r>
          </a:p>
        </p:txBody>
      </p:sp>
    </p:spTree>
    <p:extLst>
      <p:ext uri="{BB962C8B-B14F-4D97-AF65-F5344CB8AC3E}">
        <p14:creationId xmlns:p14="http://schemas.microsoft.com/office/powerpoint/2010/main" val="29861318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lab manual</a:t>
            </a:r>
          </a:p>
        </p:txBody>
      </p:sp>
      <p:sp>
        <p:nvSpPr>
          <p:cNvPr id="3" name="Text Placeholder 2"/>
          <p:cNvSpPr>
            <a:spLocks noGrp="1"/>
          </p:cNvSpPr>
          <p:nvPr>
            <p:ph type="body" sz="quarter" idx="10"/>
          </p:nvPr>
        </p:nvSpPr>
        <p:spPr>
          <a:xfrm>
            <a:off x="274638" y="1212850"/>
            <a:ext cx="5943599" cy="4622804"/>
          </a:xfrm>
        </p:spPr>
        <p:txBody>
          <a:bodyPr/>
          <a:lstStyle/>
          <a:p>
            <a:pPr marL="514350" indent="-514350">
              <a:buFont typeface="+mj-lt"/>
              <a:buAutoNum type="arabicPeriod"/>
            </a:pPr>
            <a:r>
              <a:rPr lang="en-US" sz="2800" dirty="0"/>
              <a:t>On your desktop, click the </a:t>
            </a:r>
            <a:r>
              <a:rPr lang="en-US" sz="2800" b="1" dirty="0"/>
              <a:t>Office </a:t>
            </a:r>
            <a:r>
              <a:rPr lang="en-US" sz="2800" b="1" dirty="0" err="1"/>
              <a:t>CodeLabs</a:t>
            </a:r>
            <a:r>
              <a:rPr lang="en-US" sz="2800" dirty="0"/>
              <a:t> icon to open the browser at the </a:t>
            </a:r>
            <a:r>
              <a:rPr lang="en-US" sz="2800" dirty="0" err="1"/>
              <a:t>Github</a:t>
            </a:r>
            <a:r>
              <a:rPr lang="en-US" sz="2800" dirty="0"/>
              <a:t> repository for these labs: </a:t>
            </a:r>
            <a:br>
              <a:rPr lang="en-US" sz="2800" dirty="0"/>
            </a:br>
            <a:r>
              <a:rPr lang="en-US" sz="2800" b="1" dirty="0">
                <a:hlinkClick r:id="rId2"/>
              </a:rPr>
              <a:t>https://github.com/Microsoft-Build-2016/CodeLabs-Office</a:t>
            </a:r>
            <a:endParaRPr lang="en-US" sz="2800" b="1" dirty="0"/>
          </a:p>
          <a:p>
            <a:pPr marL="514350" indent="-514350">
              <a:buFont typeface="+mj-lt"/>
              <a:buAutoNum type="arabicPeriod"/>
            </a:pPr>
            <a:r>
              <a:rPr lang="en-US" sz="2800" dirty="0"/>
              <a:t>Click on the folder for the current module (</a:t>
            </a:r>
            <a:r>
              <a:rPr lang="en-US" sz="2800" b="1" dirty="0"/>
              <a:t>Module4-O365ConnectorsAndSkype</a:t>
            </a:r>
            <a:r>
              <a:rPr lang="en-US" sz="2800" dirty="0"/>
              <a:t>)</a:t>
            </a:r>
          </a:p>
          <a:p>
            <a:pPr marL="514350" indent="-514350">
              <a:buFont typeface="+mj-lt"/>
              <a:buAutoNum type="arabicPeriod"/>
            </a:pPr>
            <a:r>
              <a:rPr lang="en-US" sz="2800" dirty="0"/>
              <a:t>Scroll down for the </a:t>
            </a:r>
            <a:r>
              <a:rPr lang="en-US" sz="2800" b="1" dirty="0"/>
              <a:t>README.md</a:t>
            </a:r>
            <a:r>
              <a:rPr lang="en-US" sz="2800" dirty="0"/>
              <a:t> – this is your lab manual</a:t>
            </a:r>
          </a:p>
        </p:txBody>
      </p:sp>
      <p:pic>
        <p:nvPicPr>
          <p:cNvPr id="7" name="Picture 6"/>
          <p:cNvPicPr>
            <a:picLocks noChangeAspect="1"/>
          </p:cNvPicPr>
          <p:nvPr/>
        </p:nvPicPr>
        <p:blipFill>
          <a:blip r:embed="rId3"/>
          <a:stretch>
            <a:fillRect/>
          </a:stretch>
        </p:blipFill>
        <p:spPr>
          <a:xfrm>
            <a:off x="6289368" y="1212849"/>
            <a:ext cx="5803704" cy="3783501"/>
          </a:xfrm>
          <a:prstGeom prst="rect">
            <a:avLst/>
          </a:prstGeom>
        </p:spPr>
      </p:pic>
    </p:spTree>
    <p:extLst>
      <p:ext uri="{BB962C8B-B14F-4D97-AF65-F5344CB8AC3E}">
        <p14:creationId xmlns:p14="http://schemas.microsoft.com/office/powerpoint/2010/main" val="36510414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Let’s start coding!!!</a:t>
            </a:r>
          </a:p>
        </p:txBody>
      </p:sp>
    </p:spTree>
    <p:extLst>
      <p:ext uri="{BB962C8B-B14F-4D97-AF65-F5344CB8AC3E}">
        <p14:creationId xmlns:p14="http://schemas.microsoft.com/office/powerpoint/2010/main" val="13004599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5965" b="25517"/>
          <a:stretch/>
        </p:blipFill>
        <p:spPr>
          <a:xfrm>
            <a:off x="-1" y="2112657"/>
            <a:ext cx="6219421" cy="4881868"/>
          </a:xfrm>
          <a:prstGeom prst="rect">
            <a:avLst/>
          </a:prstGeom>
        </p:spPr>
      </p:pic>
      <p:sp>
        <p:nvSpPr>
          <p:cNvPr id="2" name="Title 1"/>
          <p:cNvSpPr>
            <a:spLocks noGrp="1"/>
          </p:cNvSpPr>
          <p:nvPr>
            <p:ph type="title"/>
          </p:nvPr>
        </p:nvSpPr>
        <p:spPr/>
        <p:txBody>
          <a:bodyPr/>
          <a:lstStyle/>
          <a:p>
            <a:r>
              <a:rPr lang="en-US" dirty="0"/>
              <a:t>Please Complete An Evaluation Form</a:t>
            </a:r>
            <a:br>
              <a:rPr lang="en-US" dirty="0"/>
            </a:br>
            <a:r>
              <a:rPr lang="en-US" sz="4400" dirty="0"/>
              <a:t>Your input is important!</a:t>
            </a:r>
            <a:endParaRPr lang="en-US" dirty="0"/>
          </a:p>
        </p:txBody>
      </p:sp>
      <p:grpSp>
        <p:nvGrpSpPr>
          <p:cNvPr id="6" name="Group 5"/>
          <p:cNvGrpSpPr/>
          <p:nvPr/>
        </p:nvGrpSpPr>
        <p:grpSpPr>
          <a:xfrm>
            <a:off x="8047017" y="2675446"/>
            <a:ext cx="3463271" cy="3463268"/>
            <a:chOff x="4190683" y="2133976"/>
            <a:chExt cx="4391779" cy="4391779"/>
          </a:xfrm>
        </p:grpSpPr>
        <p:pic>
          <p:nvPicPr>
            <p:cNvPr id="13" name="Picture 2"/>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4190683" y="2133976"/>
              <a:ext cx="4391779" cy="43917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rot="19033581">
              <a:off x="4318685" y="3668320"/>
              <a:ext cx="4135775" cy="132309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nchor="ctr">
              <a:spAutoFit/>
            </a:bodyPr>
            <a:lstStyle/>
            <a:p>
              <a:pPr algn="ctr">
                <a:lnSpc>
                  <a:spcPct val="90000"/>
                </a:lnSpc>
                <a:spcAft>
                  <a:spcPts val="600"/>
                </a:spcAft>
              </a:pPr>
              <a:r>
                <a:rPr lang="en-US" sz="5400" dirty="0">
                  <a:solidFill>
                    <a:schemeClr val="bg1">
                      <a:lumMod val="75000"/>
                      <a:lumOff val="25000"/>
                    </a:schemeClr>
                  </a:solidFill>
                </a:rPr>
                <a:t>SAMPLE</a:t>
              </a:r>
            </a:p>
          </p:txBody>
        </p:sp>
      </p:grpSp>
      <p:sp>
        <p:nvSpPr>
          <p:cNvPr id="18" name="Text Placeholder 2"/>
          <p:cNvSpPr txBox="1">
            <a:spLocks/>
          </p:cNvSpPr>
          <p:nvPr/>
        </p:nvSpPr>
        <p:spPr>
          <a:xfrm>
            <a:off x="5174256" y="4092592"/>
            <a:ext cx="3150539" cy="6289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spcAft>
                <a:spcPts val="600"/>
              </a:spcAft>
              <a:buFontTx/>
              <a:buNone/>
            </a:pPr>
            <a:r>
              <a:rPr lang="en-US" sz="2800" u="sng" dirty="0">
                <a:latin typeface="+mn-lt"/>
              </a:rPr>
              <a:t>or</a:t>
            </a:r>
          </a:p>
        </p:txBody>
      </p:sp>
      <p:pic>
        <p:nvPicPr>
          <p:cNvPr id="9" name="Picture 8"/>
          <p:cNvPicPr>
            <a:picLocks noChangeAspect="1"/>
          </p:cNvPicPr>
          <p:nvPr/>
        </p:nvPicPr>
        <p:blipFill>
          <a:blip r:embed="rId6"/>
          <a:stretch>
            <a:fillRect/>
          </a:stretch>
        </p:blipFill>
        <p:spPr>
          <a:xfrm>
            <a:off x="7864253" y="2675446"/>
            <a:ext cx="3661060" cy="3661060"/>
          </a:xfrm>
          <a:prstGeom prst="rect">
            <a:avLst/>
          </a:prstGeom>
        </p:spPr>
      </p:pic>
    </p:spTree>
    <p:extLst>
      <p:ext uri="{BB962C8B-B14F-4D97-AF65-F5344CB8AC3E}">
        <p14:creationId xmlns:p14="http://schemas.microsoft.com/office/powerpoint/2010/main" val="2018092588"/>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 this session</a:t>
            </a:r>
          </a:p>
        </p:txBody>
      </p:sp>
      <p:pic>
        <p:nvPicPr>
          <p:cNvPr id="10"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3475830" y="1212849"/>
            <a:ext cx="5484814" cy="54848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9033581">
            <a:off x="4316015" y="3190942"/>
            <a:ext cx="4135775" cy="140346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spAutoFit/>
          </a:bodyPr>
          <a:lstStyle/>
          <a:p>
            <a:pPr>
              <a:lnSpc>
                <a:spcPct val="90000"/>
              </a:lnSpc>
              <a:spcAft>
                <a:spcPts val="600"/>
              </a:spcAft>
            </a:pPr>
            <a:r>
              <a:rPr lang="en-US" sz="8000" dirty="0">
                <a:solidFill>
                  <a:schemeClr val="bg1">
                    <a:lumMod val="75000"/>
                    <a:lumOff val="25000"/>
                  </a:schemeClr>
                </a:solidFill>
              </a:rPr>
              <a:t>SAMPLE</a:t>
            </a:r>
          </a:p>
        </p:txBody>
      </p:sp>
      <p:pic>
        <p:nvPicPr>
          <p:cNvPr id="3" name="Picture 2"/>
          <p:cNvPicPr>
            <a:picLocks noChangeAspect="1"/>
          </p:cNvPicPr>
          <p:nvPr/>
        </p:nvPicPr>
        <p:blipFill>
          <a:blip r:embed="rId4"/>
          <a:stretch>
            <a:fillRect/>
          </a:stretch>
        </p:blipFill>
        <p:spPr>
          <a:xfrm>
            <a:off x="3836987" y="1574006"/>
            <a:ext cx="4762500" cy="4762500"/>
          </a:xfrm>
          <a:prstGeom prst="rect">
            <a:avLst/>
          </a:prstGeom>
        </p:spPr>
      </p:pic>
    </p:spTree>
    <p:extLst>
      <p:ext uri="{BB962C8B-B14F-4D97-AF65-F5344CB8AC3E}">
        <p14:creationId xmlns:p14="http://schemas.microsoft.com/office/powerpoint/2010/main" val="386116873"/>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45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1" y="1592262"/>
            <a:ext cx="11087035" cy="2362202"/>
          </a:xfrm>
        </p:spPr>
        <p:txBody>
          <a:bodyPr/>
          <a:lstStyle/>
          <a:p>
            <a:pPr>
              <a:spcAft>
                <a:spcPts val="1200"/>
              </a:spcAft>
            </a:pPr>
            <a:r>
              <a:rPr lang="en-GB" sz="3600" b="1" dirty="0">
                <a:latin typeface="+mn-lt"/>
              </a:rPr>
              <a:t>Build Code Lab </a:t>
            </a:r>
            <a:br>
              <a:rPr lang="en-GB" dirty="0"/>
            </a:br>
            <a:r>
              <a:rPr lang="en-GB" dirty="0"/>
              <a:t>Office 365 Development 1: </a:t>
            </a:r>
            <a:br>
              <a:rPr lang="en-GB" dirty="0"/>
            </a:br>
            <a:r>
              <a:rPr lang="en-GB" dirty="0"/>
              <a:t>Integrating Conversations with</a:t>
            </a:r>
            <a:br>
              <a:rPr lang="en-GB" dirty="0"/>
            </a:br>
            <a:r>
              <a:rPr lang="en-GB" dirty="0"/>
              <a:t>Skype and Office 365 Connectors</a:t>
            </a:r>
            <a:endParaRPr lang="en-US" dirty="0"/>
          </a:p>
        </p:txBody>
      </p:sp>
      <p:sp>
        <p:nvSpPr>
          <p:cNvPr id="3" name="Text Placeholder 2"/>
          <p:cNvSpPr>
            <a:spLocks noGrp="1"/>
          </p:cNvSpPr>
          <p:nvPr>
            <p:ph type="body" sz="quarter" idx="12"/>
          </p:nvPr>
        </p:nvSpPr>
        <p:spPr/>
        <p:txBody>
          <a:bodyPr/>
          <a:lstStyle/>
          <a:p>
            <a:endParaRPr lang="en-US" dirty="0"/>
          </a:p>
          <a:p>
            <a:endParaRPr lang="en-US" dirty="0"/>
          </a:p>
          <a:p>
            <a:r>
              <a:rPr lang="en-US" dirty="0"/>
              <a:t>Richard diZerega (@</a:t>
            </a:r>
            <a:r>
              <a:rPr lang="en-US" dirty="0" err="1"/>
              <a:t>richdizz</a:t>
            </a:r>
            <a:r>
              <a:rPr lang="en-US" dirty="0"/>
              <a:t>)</a:t>
            </a:r>
          </a:p>
          <a:p>
            <a:r>
              <a:rPr lang="en-US" dirty="0"/>
              <a:t>Simon Michael (@</a:t>
            </a:r>
            <a:r>
              <a:rPr lang="en-US" dirty="0" err="1"/>
              <a:t>simon_mich</a:t>
            </a:r>
            <a:r>
              <a:rPr lang="en-US" dirty="0"/>
              <a:t>)</a:t>
            </a:r>
          </a:p>
        </p:txBody>
      </p:sp>
      <p:sp>
        <p:nvSpPr>
          <p:cNvPr id="4" name="Text Placeholder 3"/>
          <p:cNvSpPr>
            <a:spLocks noGrp="1"/>
          </p:cNvSpPr>
          <p:nvPr>
            <p:ph type="body" sz="quarter" idx="13"/>
          </p:nvPr>
        </p:nvSpPr>
        <p:spPr/>
        <p:txBody>
          <a:bodyPr/>
          <a:lstStyle/>
          <a:p>
            <a:r>
              <a:rPr lang="en-US" dirty="0"/>
              <a:t>L723</a:t>
            </a:r>
          </a:p>
        </p:txBody>
      </p:sp>
    </p:spTree>
    <p:extLst>
      <p:ext uri="{BB962C8B-B14F-4D97-AF65-F5344CB8AC3E}">
        <p14:creationId xmlns:p14="http://schemas.microsoft.com/office/powerpoint/2010/main" val="188369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Proctors</a:t>
            </a:r>
          </a:p>
        </p:txBody>
      </p:sp>
      <p:sp>
        <p:nvSpPr>
          <p:cNvPr id="3" name="Text Placeholder 2"/>
          <p:cNvSpPr>
            <a:spLocks noGrp="1"/>
          </p:cNvSpPr>
          <p:nvPr>
            <p:ph type="body" sz="quarter" idx="10"/>
          </p:nvPr>
        </p:nvSpPr>
        <p:spPr>
          <a:xfrm>
            <a:off x="274638" y="1212850"/>
            <a:ext cx="11887200" cy="4733604"/>
          </a:xfrm>
        </p:spPr>
        <p:txBody>
          <a:bodyPr/>
          <a:lstStyle/>
          <a:p>
            <a:r>
              <a:rPr lang="en-US" dirty="0"/>
              <a:t>Proctors are here to help you!</a:t>
            </a:r>
          </a:p>
          <a:p>
            <a:r>
              <a:rPr lang="en-US" dirty="0"/>
              <a:t>Raise your hand if you need any assistance</a:t>
            </a:r>
          </a:p>
          <a:p>
            <a:endParaRPr lang="en-US" sz="2800" dirty="0"/>
          </a:p>
          <a:p>
            <a:r>
              <a:rPr lang="en-US" sz="2800" dirty="0"/>
              <a:t>Andrew Coates			DX</a:t>
            </a:r>
          </a:p>
          <a:p>
            <a:r>
              <a:rPr lang="en-US" sz="2800" dirty="0"/>
              <a:t>David Newman			Skype</a:t>
            </a:r>
          </a:p>
          <a:p>
            <a:r>
              <a:rPr lang="en-US" sz="2800" dirty="0"/>
              <a:t>Doug Perkes			DX</a:t>
            </a:r>
          </a:p>
          <a:p>
            <a:r>
              <a:rPr lang="en-US" sz="2800" dirty="0"/>
              <a:t>Pretish Abraham			Outlook</a:t>
            </a:r>
          </a:p>
          <a:p>
            <a:r>
              <a:rPr lang="en-US" sz="2800" dirty="0"/>
              <a:t>Simeon Duong			Outlook</a:t>
            </a:r>
          </a:p>
          <a:p>
            <a:r>
              <a:rPr lang="en-US" sz="2800" dirty="0"/>
              <a:t>Srividhya Chandrasekaran	Skype</a:t>
            </a:r>
          </a:p>
        </p:txBody>
      </p:sp>
    </p:spTree>
    <p:extLst>
      <p:ext uri="{BB962C8B-B14F-4D97-AF65-F5344CB8AC3E}">
        <p14:creationId xmlns:p14="http://schemas.microsoft.com/office/powerpoint/2010/main" val="5007710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3514" y="1695643"/>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 name="Title 1"/>
          <p:cNvSpPr>
            <a:spLocks noGrp="1"/>
          </p:cNvSpPr>
          <p:nvPr>
            <p:ph type="title"/>
          </p:nvPr>
        </p:nvSpPr>
        <p:spPr/>
        <p:txBody>
          <a:bodyPr/>
          <a:lstStyle/>
          <a:p>
            <a:r>
              <a:rPr lang="en-US" dirty="0"/>
              <a:t>Office 365 Lab Modules</a:t>
            </a:r>
          </a:p>
        </p:txBody>
      </p:sp>
      <p:sp>
        <p:nvSpPr>
          <p:cNvPr id="5" name="Text Placeholder 6"/>
          <p:cNvSpPr txBox="1">
            <a:spLocks/>
          </p:cNvSpPr>
          <p:nvPr/>
        </p:nvSpPr>
        <p:spPr>
          <a:xfrm>
            <a:off x="365760" y="17923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 </a:t>
            </a:r>
          </a:p>
        </p:txBody>
      </p:sp>
      <p:sp>
        <p:nvSpPr>
          <p:cNvPr id="6" name="Text Placeholder 6"/>
          <p:cNvSpPr txBox="1">
            <a:spLocks/>
          </p:cNvSpPr>
          <p:nvPr/>
        </p:nvSpPr>
        <p:spPr>
          <a:xfrm>
            <a:off x="379899" y="22114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sp>
        <p:nvSpPr>
          <p:cNvPr id="8" name="Rectangle 7"/>
          <p:cNvSpPr/>
          <p:nvPr/>
        </p:nvSpPr>
        <p:spPr bwMode="auto">
          <a:xfrm>
            <a:off x="1902721" y="1955652"/>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Mobile Development and the Microsoft Graph</a:t>
            </a:r>
          </a:p>
        </p:txBody>
      </p:sp>
      <p:sp>
        <p:nvSpPr>
          <p:cNvPr id="9" name="Rectangle 8"/>
          <p:cNvSpPr/>
          <p:nvPr/>
        </p:nvSpPr>
        <p:spPr bwMode="auto">
          <a:xfrm>
            <a:off x="744798" y="1955651"/>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4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1</a:t>
            </a:r>
          </a:p>
        </p:txBody>
      </p:sp>
      <p:sp>
        <p:nvSpPr>
          <p:cNvPr id="11" name="Rectangle 10"/>
          <p:cNvSpPr/>
          <p:nvPr/>
        </p:nvSpPr>
        <p:spPr bwMode="auto">
          <a:xfrm>
            <a:off x="1903493" y="3192236"/>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Web Development and the Microsoft Graph</a:t>
            </a:r>
            <a:endParaRPr kumimoji="0" lang="en-US" sz="2400" b="0" i="0" u="none" strike="noStrike" kern="0" cap="none" spc="0" normalizeH="0" baseline="0" noProof="0" dirty="0">
              <a:ln>
                <a:noFill/>
              </a:ln>
              <a:solidFill>
                <a:schemeClr val="accent2">
                  <a:lumMod val="25000"/>
                  <a:lumOff val="75000"/>
                </a:schemeClr>
              </a:solidFill>
              <a:effectLst/>
              <a:uLnTx/>
              <a:uFillTx/>
              <a:ea typeface="Segoe UI" pitchFamily="34" charset="0"/>
              <a:cs typeface="Segoe UI" pitchFamily="34" charset="0"/>
            </a:endParaRPr>
          </a:p>
        </p:txBody>
      </p:sp>
      <p:sp>
        <p:nvSpPr>
          <p:cNvPr id="12" name="Rectangle 11"/>
          <p:cNvSpPr/>
          <p:nvPr/>
        </p:nvSpPr>
        <p:spPr bwMode="auto">
          <a:xfrm>
            <a:off x="745570" y="3188318"/>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4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2</a:t>
            </a:r>
          </a:p>
        </p:txBody>
      </p:sp>
      <p:sp>
        <p:nvSpPr>
          <p:cNvPr id="13" name="Rectangle 12"/>
          <p:cNvSpPr/>
          <p:nvPr/>
        </p:nvSpPr>
        <p:spPr bwMode="auto">
          <a:xfrm>
            <a:off x="1902721" y="4422760"/>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Building Office Add-ins with Web Development</a:t>
            </a:r>
            <a:endParaRPr kumimoji="0" lang="en-US" sz="2400" b="0" i="0" u="none" strike="noStrike" kern="0" cap="none" spc="0" normalizeH="0" baseline="0" noProof="0" dirty="0">
              <a:ln>
                <a:noFill/>
              </a:ln>
              <a:solidFill>
                <a:schemeClr val="accent2">
                  <a:lumMod val="25000"/>
                  <a:lumOff val="75000"/>
                </a:schemeClr>
              </a:solidFill>
              <a:effectLst/>
              <a:uLnTx/>
              <a:uFillTx/>
              <a:ea typeface="Segoe UI" pitchFamily="34" charset="0"/>
              <a:cs typeface="Segoe UI" pitchFamily="34" charset="0"/>
            </a:endParaRPr>
          </a:p>
        </p:txBody>
      </p:sp>
      <p:sp>
        <p:nvSpPr>
          <p:cNvPr id="14" name="Rectangle 13"/>
          <p:cNvSpPr/>
          <p:nvPr/>
        </p:nvSpPr>
        <p:spPr bwMode="auto">
          <a:xfrm>
            <a:off x="744798" y="4426680"/>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4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3</a:t>
            </a:r>
          </a:p>
        </p:txBody>
      </p:sp>
      <p:sp>
        <p:nvSpPr>
          <p:cNvPr id="15" name="Rectangle 14"/>
          <p:cNvSpPr/>
          <p:nvPr/>
        </p:nvSpPr>
        <p:spPr bwMode="auto">
          <a:xfrm>
            <a:off x="1902721" y="5665042"/>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Integrating Conversations with Skype and Office 365 Connectors</a:t>
            </a:r>
            <a:endParaRPr kumimoji="0" lang="en-US" sz="2400" b="0" i="0" u="none" strike="noStrike" kern="0" cap="none" spc="0" normalizeH="0" baseline="0" noProof="0" dirty="0">
              <a:ln>
                <a:noFill/>
              </a:ln>
              <a:solidFill>
                <a:schemeClr val="accent2">
                  <a:lumMod val="25000"/>
                  <a:lumOff val="75000"/>
                </a:schemeClr>
              </a:solidFill>
              <a:effectLst/>
              <a:uLnTx/>
              <a:uFillTx/>
              <a:ea typeface="Segoe UI" pitchFamily="34" charset="0"/>
              <a:cs typeface="Segoe UI" pitchFamily="34" charset="0"/>
            </a:endParaRPr>
          </a:p>
        </p:txBody>
      </p:sp>
      <p:sp>
        <p:nvSpPr>
          <p:cNvPr id="16" name="Rectangle 15"/>
          <p:cNvSpPr/>
          <p:nvPr/>
        </p:nvSpPr>
        <p:spPr bwMode="auto">
          <a:xfrm>
            <a:off x="744798" y="5668962"/>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4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3</a:t>
            </a:r>
          </a:p>
        </p:txBody>
      </p:sp>
    </p:spTree>
    <p:extLst>
      <p:ext uri="{BB962C8B-B14F-4D97-AF65-F5344CB8AC3E}">
        <p14:creationId xmlns:p14="http://schemas.microsoft.com/office/powerpoint/2010/main" val="2582057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 this module…</a:t>
            </a:r>
          </a:p>
        </p:txBody>
      </p:sp>
    </p:spTree>
    <p:extLst>
      <p:ext uri="{BB962C8B-B14F-4D97-AF65-F5344CB8AC3E}">
        <p14:creationId xmlns:p14="http://schemas.microsoft.com/office/powerpoint/2010/main" val="15686227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Engage users through conversations</a:t>
            </a:r>
          </a:p>
        </p:txBody>
      </p:sp>
      <p:sp>
        <p:nvSpPr>
          <p:cNvPr id="16" name="TextBox 15"/>
          <p:cNvSpPr txBox="1"/>
          <p:nvPr/>
        </p:nvSpPr>
        <p:spPr>
          <a:xfrm>
            <a:off x="385" y="3450073"/>
            <a:ext cx="3324076" cy="960263"/>
          </a:xfrm>
          <a:prstGeom prst="rect">
            <a:avLst/>
          </a:prstGeom>
          <a:solidFill>
            <a:srgbClr val="F8F8F8"/>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Connect your service to conversations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17" name="TextBox 16"/>
          <p:cNvSpPr txBox="1"/>
          <p:nvPr/>
        </p:nvSpPr>
        <p:spPr>
          <a:xfrm>
            <a:off x="9052846" y="3450074"/>
            <a:ext cx="3383629" cy="960263"/>
          </a:xfrm>
          <a:prstGeom prst="rect">
            <a:avLst/>
          </a:prstGeom>
          <a:noFill/>
        </p:spPr>
        <p:txBody>
          <a:bodyPr wrap="square" lIns="27432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rPr>
              <a:t>Embed conversations in your app</a:t>
            </a:r>
          </a:p>
        </p:txBody>
      </p:sp>
      <p:pic>
        <p:nvPicPr>
          <p:cNvPr id="7" name="Picture 6"/>
          <p:cNvPicPr>
            <a:picLocks noChangeAspect="1"/>
          </p:cNvPicPr>
          <p:nvPr/>
        </p:nvPicPr>
        <p:blipFill rotWithShape="1">
          <a:blip r:embed="rId3"/>
          <a:srcRect l="19219" t="12963" r="26090" b="5000"/>
          <a:stretch/>
        </p:blipFill>
        <p:spPr>
          <a:xfrm>
            <a:off x="4117655" y="1847025"/>
            <a:ext cx="4218134" cy="4218134"/>
          </a:xfrm>
          <a:prstGeom prst="ellipse">
            <a:avLst/>
          </a:prstGeom>
          <a:ln w="19050">
            <a:solidFill>
              <a:schemeClr val="accent4"/>
            </a:solidFill>
          </a:ln>
        </p:spPr>
      </p:pic>
      <p:sp>
        <p:nvSpPr>
          <p:cNvPr id="9" name="TextBox 8"/>
          <p:cNvSpPr txBox="1"/>
          <p:nvPr/>
        </p:nvSpPr>
        <p:spPr>
          <a:xfrm>
            <a:off x="4496312" y="6065159"/>
            <a:ext cx="344385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Engage &amp; Win users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4" name="Oval 3"/>
          <p:cNvSpPr>
            <a:spLocks noChangeAspect="1"/>
          </p:cNvSpPr>
          <p:nvPr/>
        </p:nvSpPr>
        <p:spPr bwMode="auto">
          <a:xfrm>
            <a:off x="3200750" y="935946"/>
            <a:ext cx="6055159" cy="6058579"/>
          </a:xfrm>
          <a:prstGeom prst="ellipse">
            <a:avLst/>
          </a:prstGeom>
          <a:noFill/>
          <a:ln w="38100">
            <a:solidFill>
              <a:schemeClr val="accent4">
                <a:lumMod val="9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TextBox 10"/>
          <p:cNvSpPr txBox="1"/>
          <p:nvPr/>
        </p:nvSpPr>
        <p:spPr>
          <a:xfrm>
            <a:off x="4496311" y="1212757"/>
            <a:ext cx="344385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Your Apps &amp; Services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5" name="L-Shape 4"/>
          <p:cNvSpPr/>
          <p:nvPr/>
        </p:nvSpPr>
        <p:spPr bwMode="auto">
          <a:xfrm rot="16681986">
            <a:off x="8460923" y="2015905"/>
            <a:ext cx="457195" cy="457195"/>
          </a:xfrm>
          <a:prstGeom prst="corner">
            <a:avLst>
              <a:gd name="adj1" fmla="val 16063"/>
              <a:gd name="adj2" fmla="val 16063"/>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L-Shape 12"/>
          <p:cNvSpPr/>
          <p:nvPr/>
        </p:nvSpPr>
        <p:spPr bwMode="auto">
          <a:xfrm rot="20926017">
            <a:off x="3535325" y="2026353"/>
            <a:ext cx="457195" cy="457195"/>
          </a:xfrm>
          <a:prstGeom prst="corner">
            <a:avLst>
              <a:gd name="adj1" fmla="val 16063"/>
              <a:gd name="adj2" fmla="val 16063"/>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L-Shape 13"/>
          <p:cNvSpPr/>
          <p:nvPr/>
        </p:nvSpPr>
        <p:spPr bwMode="auto">
          <a:xfrm rot="21282842">
            <a:off x="8532151" y="5473834"/>
            <a:ext cx="457195" cy="457195"/>
          </a:xfrm>
          <a:prstGeom prst="corner">
            <a:avLst>
              <a:gd name="adj1" fmla="val 16063"/>
              <a:gd name="adj2" fmla="val 16063"/>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L-Shape 14"/>
          <p:cNvSpPr/>
          <p:nvPr/>
        </p:nvSpPr>
        <p:spPr bwMode="auto">
          <a:xfrm rot="16715987">
            <a:off x="3556874" y="5488929"/>
            <a:ext cx="457195" cy="457195"/>
          </a:xfrm>
          <a:prstGeom prst="corner">
            <a:avLst>
              <a:gd name="adj1" fmla="val 16063"/>
              <a:gd name="adj2" fmla="val 16063"/>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267290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42" presetClass="path" presetSubtype="0" decel="100000" fill="hold" grpId="1" nodeType="withEffect">
                                  <p:stCondLst>
                                    <p:cond delay="0"/>
                                  </p:stCondLst>
                                  <p:childTnLst>
                                    <p:animMotion origin="layout" path="M 0 -0.09124 L 0 -1.66591E-6 " pathEditMode="relative" rAng="0" ptsTypes="AA">
                                      <p:cBhvr>
                                        <p:cTn id="9" dur="700" fill="hold"/>
                                        <p:tgtEl>
                                          <p:spTgt spid="11"/>
                                        </p:tgtEl>
                                        <p:attrNameLst>
                                          <p:attrName>ppt_x</p:attrName>
                                          <p:attrName>ppt_y</p:attrName>
                                        </p:attrNameLst>
                                      </p:cBhvr>
                                      <p:rCtr x="0" y="4562"/>
                                    </p:animMotion>
                                  </p:childTnLst>
                                </p:cTn>
                              </p:par>
                            </p:childTnLst>
                          </p:cTn>
                        </p:par>
                        <p:par>
                          <p:cTn id="10" fill="hold">
                            <p:stCondLst>
                              <p:cond delay="7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00"/>
                                        <p:tgtEl>
                                          <p:spTgt spid="9"/>
                                        </p:tgtEl>
                                      </p:cBhvr>
                                    </p:animEffect>
                                  </p:childTnLst>
                                </p:cTn>
                              </p:par>
                              <p:par>
                                <p:cTn id="14" presetID="42" presetClass="path" presetSubtype="0" decel="100000" fill="hold" grpId="1" nodeType="withEffect">
                                  <p:stCondLst>
                                    <p:cond delay="0"/>
                                  </p:stCondLst>
                                  <p:childTnLst>
                                    <p:animMotion origin="layout" path="M 0 -0.09124 L 0 1.734E-6 " pathEditMode="relative" rAng="0" ptsTypes="AA">
                                      <p:cBhvr>
                                        <p:cTn id="15" dur="700" fill="hold"/>
                                        <p:tgtEl>
                                          <p:spTgt spid="9"/>
                                        </p:tgtEl>
                                        <p:attrNameLst>
                                          <p:attrName>ppt_x</p:attrName>
                                          <p:attrName>ppt_y</p:attrName>
                                        </p:attrNameLst>
                                      </p:cBhvr>
                                      <p:rCtr x="0" y="4562"/>
                                    </p:animMotion>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par>
                          <p:cTn id="21" fill="hold">
                            <p:stCondLst>
                              <p:cond delay="500"/>
                            </p:stCondLst>
                            <p:childTnLst>
                              <p:par>
                                <p:cTn id="22" presetID="10" presetClass="entr" presetSubtype="0" fill="hold" grpId="0" nodeType="afterEffect">
                                  <p:stCondLst>
                                    <p:cond delay="2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700"/>
                                        <p:tgtEl>
                                          <p:spTgt spid="16"/>
                                        </p:tgtEl>
                                      </p:cBhvr>
                                    </p:animEffect>
                                  </p:childTnLst>
                                </p:cTn>
                              </p:par>
                              <p:par>
                                <p:cTn id="25" presetID="42" presetClass="path" presetSubtype="0" decel="100000" fill="hold" grpId="1" nodeType="withEffect">
                                  <p:stCondLst>
                                    <p:cond delay="200"/>
                                  </p:stCondLst>
                                  <p:childTnLst>
                                    <p:animMotion origin="layout" path="M 1.79985E-6 -0.09124 L 1.79985E-6 -3.99909E-6 " pathEditMode="relative" rAng="0" ptsTypes="AA">
                                      <p:cBhvr>
                                        <p:cTn id="26" dur="700" fill="hold"/>
                                        <p:tgtEl>
                                          <p:spTgt spid="16"/>
                                        </p:tgtEl>
                                        <p:attrNameLst>
                                          <p:attrName>ppt_x</p:attrName>
                                          <p:attrName>ppt_y</p:attrName>
                                        </p:attrNameLst>
                                      </p:cBhvr>
                                      <p:rCtr x="0" y="4562"/>
                                    </p:animMotion>
                                  </p:childTnLst>
                                </p:cTn>
                              </p:par>
                              <p:par>
                                <p:cTn id="27" presetID="10" presetClass="entr" presetSubtype="0" fill="hold" grpId="0" nodeType="withEffect">
                                  <p:stCondLst>
                                    <p:cond delay="2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700"/>
                                        <p:tgtEl>
                                          <p:spTgt spid="17"/>
                                        </p:tgtEl>
                                      </p:cBhvr>
                                    </p:animEffect>
                                  </p:childTnLst>
                                </p:cTn>
                              </p:par>
                              <p:par>
                                <p:cTn id="30" presetID="42" presetClass="path" presetSubtype="0" decel="100000" fill="hold" grpId="1" nodeType="withEffect">
                                  <p:stCondLst>
                                    <p:cond delay="200"/>
                                  </p:stCondLst>
                                  <p:childTnLst>
                                    <p:animMotion origin="layout" path="M 3.52566E-6 -0.09124 L 3.52566E-6 -3.99909E-6 " pathEditMode="relative" rAng="0" ptsTypes="AA">
                                      <p:cBhvr>
                                        <p:cTn id="31" dur="700" fill="hold"/>
                                        <p:tgtEl>
                                          <p:spTgt spid="17"/>
                                        </p:tgtEl>
                                        <p:attrNameLst>
                                          <p:attrName>ppt_x</p:attrName>
                                          <p:attrName>ppt_y</p:attrName>
                                        </p:attrNameLst>
                                      </p:cBhvr>
                                      <p:rCtr x="0" y="4562"/>
                                    </p:animMotion>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19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p:bldP spid="17" grpId="1"/>
      <p:bldP spid="9" grpId="0"/>
      <p:bldP spid="9" grpId="1"/>
      <p:bldP spid="4" grpId="0" animBg="1"/>
      <p:bldP spid="11" grpId="0"/>
      <p:bldP spid="11" grpId="1"/>
      <p:bldP spid="5" grpId="0" animBg="1"/>
      <p:bldP spid="13"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Engage users through conversations</a:t>
            </a:r>
          </a:p>
        </p:txBody>
      </p:sp>
      <p:sp>
        <p:nvSpPr>
          <p:cNvPr id="3" name="Text Placeholder 2"/>
          <p:cNvSpPr>
            <a:spLocks noGrp="1"/>
          </p:cNvSpPr>
          <p:nvPr>
            <p:ph type="body" sz="quarter" idx="10"/>
          </p:nvPr>
        </p:nvSpPr>
        <p:spPr/>
        <p:txBody>
          <a:bodyPr/>
          <a:lstStyle/>
          <a:p>
            <a:r>
              <a:rPr lang="en-US" dirty="0"/>
              <a:t>Let your apps and services facilitate and participate in conversations</a:t>
            </a:r>
          </a:p>
        </p:txBody>
      </p:sp>
      <p:pic>
        <p:nvPicPr>
          <p:cNvPr id="18" name="Picture 1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9068443" y="2378272"/>
            <a:ext cx="2770632" cy="2770632"/>
          </a:xfrm>
          <a:prstGeom prst="ellipse">
            <a:avLst/>
          </a:prstGeom>
          <a:ln w="19050">
            <a:solidFill>
              <a:schemeClr val="accent4"/>
            </a:solidFill>
          </a:ln>
        </p:spPr>
      </p:pic>
      <p:sp>
        <p:nvSpPr>
          <p:cNvPr id="16" name="TextBox 15"/>
          <p:cNvSpPr txBox="1"/>
          <p:nvPr/>
        </p:nvSpPr>
        <p:spPr>
          <a:xfrm>
            <a:off x="457580" y="5378611"/>
            <a:ext cx="3047265" cy="9602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rPr>
              <a:t>Office 365 Group Connectors</a:t>
            </a:r>
          </a:p>
        </p:txBody>
      </p:sp>
      <p:sp>
        <p:nvSpPr>
          <p:cNvPr id="17" name="TextBox 16"/>
          <p:cNvSpPr txBox="1"/>
          <p:nvPr/>
        </p:nvSpPr>
        <p:spPr>
          <a:xfrm>
            <a:off x="8796617" y="5378612"/>
            <a:ext cx="3273716" cy="960263"/>
          </a:xfrm>
          <a:prstGeom prst="rect">
            <a:avLst/>
          </a:prstGeom>
          <a:noFill/>
        </p:spPr>
        <p:txBody>
          <a:bodyPr wrap="square" lIns="27432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rPr>
              <a:t>Skype Developer Platform SDKs</a:t>
            </a:r>
          </a:p>
        </p:txBody>
      </p:sp>
      <p:pic>
        <p:nvPicPr>
          <p:cNvPr id="7" name="Picture 6"/>
          <p:cNvPicPr>
            <a:picLocks noChangeAspect="1"/>
          </p:cNvPicPr>
          <p:nvPr/>
        </p:nvPicPr>
        <p:blipFill rotWithShape="1">
          <a:blip r:embed="rId4"/>
          <a:srcRect l="19219" t="12963" r="26090" b="5000"/>
          <a:stretch/>
        </p:blipFill>
        <p:spPr>
          <a:xfrm>
            <a:off x="4117655" y="1847025"/>
            <a:ext cx="4218134" cy="4218134"/>
          </a:xfrm>
          <a:prstGeom prst="ellipse">
            <a:avLst/>
          </a:prstGeom>
          <a:ln w="19050">
            <a:solidFill>
              <a:schemeClr val="accent4"/>
            </a:solidFill>
          </a:ln>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9212" t="6555" r="54177" b="30658"/>
          <a:stretch/>
        </p:blipFill>
        <p:spPr>
          <a:xfrm>
            <a:off x="617755" y="2378272"/>
            <a:ext cx="2767245" cy="2770632"/>
          </a:xfrm>
          <a:prstGeom prst="ellipse">
            <a:avLst/>
          </a:prstGeom>
          <a:ln w="19050">
            <a:solidFill>
              <a:schemeClr val="accent4"/>
            </a:solidFill>
          </a:ln>
        </p:spPr>
      </p:pic>
    </p:spTree>
    <p:extLst>
      <p:ext uri="{BB962C8B-B14F-4D97-AF65-F5344CB8AC3E}">
        <p14:creationId xmlns:p14="http://schemas.microsoft.com/office/powerpoint/2010/main" val="2803121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0.10148 1.77031E-7 L 3.11463E-7 1.77031E-7 " pathEditMode="relative" rAng="0" ptsTypes="AA">
                                      <p:cBhvr>
                                        <p:cTn id="9" dur="750" fill="hold"/>
                                        <p:tgtEl>
                                          <p:spTgt spid="12"/>
                                        </p:tgtEl>
                                        <p:attrNameLst>
                                          <p:attrName>ppt_x</p:attrName>
                                          <p:attrName>ppt_y</p:attrName>
                                        </p:attrNameLst>
                                      </p:cBhvr>
                                      <p:rCtr x="5080" y="0"/>
                                    </p:animMotion>
                                  </p:childTnLst>
                                </p:cTn>
                              </p:par>
                              <p:par>
                                <p:cTn id="10" presetID="10" presetClass="entr" presetSubtype="0" fill="hold" nodeType="withEffect">
                                  <p:stCondLst>
                                    <p:cond delay="1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00"/>
                                        <p:tgtEl>
                                          <p:spTgt spid="18"/>
                                        </p:tgtEl>
                                      </p:cBhvr>
                                    </p:animEffect>
                                  </p:childTnLst>
                                </p:cTn>
                              </p:par>
                              <p:par>
                                <p:cTn id="13" presetID="63" presetClass="path" presetSubtype="0" decel="100000" fill="hold" nodeType="withEffect">
                                  <p:stCondLst>
                                    <p:cond delay="100"/>
                                  </p:stCondLst>
                                  <p:childTnLst>
                                    <p:animMotion origin="layout" path="M -0.03395 1.77031E-7 L 1.99132E-7 1.77031E-7 " pathEditMode="relative" rAng="0" ptsTypes="AA">
                                      <p:cBhvr>
                                        <p:cTn id="14" dur="700" fill="hold"/>
                                        <p:tgtEl>
                                          <p:spTgt spid="18"/>
                                        </p:tgtEl>
                                        <p:attrNameLst>
                                          <p:attrName>ppt_x</p:attrName>
                                          <p:attrName>ppt_y</p:attrName>
                                        </p:attrNameLst>
                                      </p:cBhvr>
                                      <p:rCtr x="1698" y="0"/>
                                    </p:animMotion>
                                  </p:childTnLst>
                                </p:cTn>
                              </p:par>
                            </p:childTnLst>
                          </p:cTn>
                        </p:par>
                        <p:par>
                          <p:cTn id="15" fill="hold">
                            <p:stCondLst>
                              <p:cond delay="800"/>
                            </p:stCondLst>
                            <p:childTnLst>
                              <p:par>
                                <p:cTn id="16" presetID="10" presetClass="entr" presetSubtype="0" fill="hold" grpId="0" nodeType="afterEffect">
                                  <p:stCondLst>
                                    <p:cond delay="20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700"/>
                                        <p:tgtEl>
                                          <p:spTgt spid="16"/>
                                        </p:tgtEl>
                                      </p:cBhvr>
                                    </p:animEffect>
                                  </p:childTnLst>
                                </p:cTn>
                              </p:par>
                              <p:par>
                                <p:cTn id="19" presetID="42" presetClass="path" presetSubtype="0" decel="100000" fill="hold" grpId="1" nodeType="withEffect">
                                  <p:stCondLst>
                                    <p:cond delay="200"/>
                                  </p:stCondLst>
                                  <p:childTnLst>
                                    <p:animMotion origin="layout" path="M 4.40899E-6 -0.09123 L 4.40899E-6 -4.32592E-6 " pathEditMode="relative" rAng="0" ptsTypes="AA">
                                      <p:cBhvr>
                                        <p:cTn id="20" dur="700" fill="hold"/>
                                        <p:tgtEl>
                                          <p:spTgt spid="16"/>
                                        </p:tgtEl>
                                        <p:attrNameLst>
                                          <p:attrName>ppt_x</p:attrName>
                                          <p:attrName>ppt_y</p:attrName>
                                        </p:attrNameLst>
                                      </p:cBhvr>
                                      <p:rCtr x="0" y="4562"/>
                                    </p:animMotion>
                                  </p:childTnLst>
                                </p:cTn>
                              </p:par>
                              <p:par>
                                <p:cTn id="21" presetID="10" presetClass="entr" presetSubtype="0" fill="hold" grpId="0" nodeType="withEffect">
                                  <p:stCondLst>
                                    <p:cond delay="2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700"/>
                                        <p:tgtEl>
                                          <p:spTgt spid="17"/>
                                        </p:tgtEl>
                                      </p:cBhvr>
                                    </p:animEffect>
                                  </p:childTnLst>
                                </p:cTn>
                              </p:par>
                              <p:par>
                                <p:cTn id="24" presetID="42" presetClass="path" presetSubtype="0" decel="100000" fill="hold" grpId="1" nodeType="withEffect">
                                  <p:stCondLst>
                                    <p:cond delay="200"/>
                                  </p:stCondLst>
                                  <p:childTnLst>
                                    <p:animMotion origin="layout" path="M 2.67296E-6 -0.09123 L 2.67296E-6 -4.32592E-6 " pathEditMode="relative" rAng="0" ptsTypes="AA">
                                      <p:cBhvr>
                                        <p:cTn id="25" dur="700" fill="hold"/>
                                        <p:tgtEl>
                                          <p:spTgt spid="17"/>
                                        </p:tgtEl>
                                        <p:attrNameLst>
                                          <p:attrName>ppt_x</p:attrName>
                                          <p:attrName>ppt_y</p:attrName>
                                        </p:attrNameLst>
                                      </p:cBhvr>
                                      <p:rCtr x="0" y="45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setup…</a:t>
            </a:r>
          </a:p>
        </p:txBody>
      </p:sp>
    </p:spTree>
    <p:extLst>
      <p:ext uri="{BB962C8B-B14F-4D97-AF65-F5344CB8AC3E}">
        <p14:creationId xmlns:p14="http://schemas.microsoft.com/office/powerpoint/2010/main" val="17253055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Code Snippets</a:t>
            </a:r>
          </a:p>
        </p:txBody>
      </p:sp>
      <p:sp>
        <p:nvSpPr>
          <p:cNvPr id="3" name="Text Placeholder 2"/>
          <p:cNvSpPr>
            <a:spLocks noGrp="1"/>
          </p:cNvSpPr>
          <p:nvPr>
            <p:ph type="body" sz="quarter" idx="10"/>
          </p:nvPr>
        </p:nvSpPr>
        <p:spPr>
          <a:xfrm>
            <a:off x="274638" y="1212850"/>
            <a:ext cx="11887200" cy="1994392"/>
          </a:xfrm>
        </p:spPr>
        <p:txBody>
          <a:bodyPr/>
          <a:lstStyle/>
          <a:p>
            <a:pPr marL="514350" indent="-514350">
              <a:buFont typeface="+mj-lt"/>
              <a:buAutoNum type="arabicPeriod"/>
            </a:pPr>
            <a:r>
              <a:rPr lang="en-US" sz="2800" dirty="0"/>
              <a:t>Go to </a:t>
            </a:r>
            <a:r>
              <a:rPr lang="en-US" sz="2800" b="1" dirty="0"/>
              <a:t>C</a:t>
            </a:r>
            <a:r>
              <a:rPr lang="en-US" sz="2800" b="1"/>
              <a:t>:\Labs\CodeLabs-Office\Module4-O365ConnectorsAndSkype</a:t>
            </a:r>
            <a:endParaRPr lang="en-US" sz="2800" b="1" dirty="0"/>
          </a:p>
          <a:p>
            <a:pPr marL="514350" indent="-514350">
              <a:buFont typeface="+mj-lt"/>
              <a:buAutoNum type="arabicPeriod"/>
            </a:pPr>
            <a:r>
              <a:rPr lang="en-US" sz="2800" dirty="0"/>
              <a:t>Right-click on </a:t>
            </a:r>
            <a:r>
              <a:rPr lang="en-US" sz="2800" b="1" dirty="0"/>
              <a:t>Setup.cmd</a:t>
            </a:r>
            <a:r>
              <a:rPr lang="en-US" sz="2800" dirty="0"/>
              <a:t>, click on </a:t>
            </a:r>
            <a:r>
              <a:rPr lang="en-US" sz="2800" b="1" dirty="0"/>
              <a:t>Run as administrator</a:t>
            </a:r>
          </a:p>
          <a:p>
            <a:pPr marL="514350" indent="-514350">
              <a:buFont typeface="+mj-lt"/>
              <a:buAutoNum type="arabicPeriod"/>
            </a:pPr>
            <a:r>
              <a:rPr lang="en-US" sz="2800" dirty="0"/>
              <a:t>Click </a:t>
            </a:r>
            <a:r>
              <a:rPr lang="en-US" sz="2800" b="1" dirty="0"/>
              <a:t>Yes </a:t>
            </a:r>
            <a:r>
              <a:rPr lang="en-US" sz="2800" dirty="0"/>
              <a:t>at the User Account Control prompt</a:t>
            </a:r>
          </a:p>
          <a:p>
            <a:pPr marL="514350" indent="-514350">
              <a:buFont typeface="+mj-lt"/>
              <a:buAutoNum type="arabicPeriod"/>
            </a:pPr>
            <a:r>
              <a:rPr lang="en-US" sz="2800" dirty="0"/>
              <a:t>Select option </a:t>
            </a:r>
            <a:r>
              <a:rPr lang="en-US" sz="2800" b="1" dirty="0"/>
              <a:t>1</a:t>
            </a:r>
            <a:r>
              <a:rPr lang="en-US" sz="2800" dirty="0"/>
              <a:t> in the command window</a:t>
            </a:r>
          </a:p>
        </p:txBody>
      </p:sp>
      <p:pic>
        <p:nvPicPr>
          <p:cNvPr id="5" name="Picture 4"/>
          <p:cNvPicPr>
            <a:picLocks noChangeAspect="1"/>
          </p:cNvPicPr>
          <p:nvPr/>
        </p:nvPicPr>
        <p:blipFill>
          <a:blip r:embed="rId2"/>
          <a:stretch>
            <a:fillRect/>
          </a:stretch>
        </p:blipFill>
        <p:spPr>
          <a:xfrm>
            <a:off x="7437437" y="3763962"/>
            <a:ext cx="4323284" cy="2324099"/>
          </a:xfrm>
          <a:prstGeom prst="rect">
            <a:avLst/>
          </a:prstGeom>
        </p:spPr>
      </p:pic>
      <p:pic>
        <p:nvPicPr>
          <p:cNvPr id="6" name="Picture 5"/>
          <p:cNvPicPr>
            <a:picLocks noChangeAspect="1"/>
          </p:cNvPicPr>
          <p:nvPr/>
        </p:nvPicPr>
        <p:blipFill rotWithShape="1">
          <a:blip r:embed="rId3"/>
          <a:srcRect b="19304"/>
          <a:stretch/>
        </p:blipFill>
        <p:spPr>
          <a:xfrm>
            <a:off x="1150937" y="3421062"/>
            <a:ext cx="5267325" cy="3162300"/>
          </a:xfrm>
          <a:prstGeom prst="rect">
            <a:avLst/>
          </a:prstGeom>
        </p:spPr>
      </p:pic>
    </p:spTree>
    <p:extLst>
      <p:ext uri="{BB962C8B-B14F-4D97-AF65-F5344CB8AC3E}">
        <p14:creationId xmlns:p14="http://schemas.microsoft.com/office/powerpoint/2010/main" val="3499816024"/>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D032FD0F-7DAB-4113-97A5-C89486A2E43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85c541c-390e-4fa8-b262-5da5c5cfad75">
      <UserInfo>
        <DisplayName>Jaime Rodriguez</DisplayName>
        <AccountId>18</AccountId>
        <AccountType/>
      </UserInfo>
      <UserInfo>
        <DisplayName>Larry Lieberman</DisplayName>
        <AccountId>9</AccountId>
        <AccountType/>
      </UserInfo>
      <UserInfo>
        <DisplayName>Jon Galloway</DisplayName>
        <AccountId>15</AccountId>
        <AccountType/>
      </UserInfo>
      <UserInfo>
        <DisplayName>Richard diZerega</DisplayName>
        <AccountId>17</AccountId>
        <AccountType/>
      </UserInfo>
      <UserInfo>
        <DisplayName>Brian Peek</DisplayName>
        <AccountId>20</AccountId>
        <AccountType/>
      </UserInfo>
      <UserInfo>
        <DisplayName>Pete Brown (DX/TED)</DisplayName>
        <AccountId>12</AccountId>
        <AccountType/>
      </UserInfo>
      <UserInfo>
        <DisplayName>Petri Tapio Wilhelmsen</DisplayName>
        <AccountId>13</AccountId>
        <AccountType/>
      </UserInfo>
      <UserInfo>
        <DisplayName>Andy Wigley</DisplayName>
        <AccountId>10</AccountId>
        <AccountType/>
      </UserInfo>
      <UserInfo>
        <DisplayName>Romit Girdhar</DisplayName>
        <AccountId>11</AccountId>
        <AccountType/>
      </UserInfo>
      <UserInfo>
        <DisplayName>Thiago Almeida</DisplayName>
        <AccountId>14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50271A20F7B3C41B827A8F04D548019" ma:contentTypeVersion="2" ma:contentTypeDescription="Create a new document." ma:contentTypeScope="" ma:versionID="0f5b4adeca3fa452dfd663ff4e0777e3">
  <xsd:schema xmlns:xsd="http://www.w3.org/2001/XMLSchema" xmlns:xs="http://www.w3.org/2001/XMLSchema" xmlns:p="http://schemas.microsoft.com/office/2006/metadata/properties" xmlns:ns2="f85c541c-390e-4fa8-b262-5da5c5cfad75" targetNamespace="http://schemas.microsoft.com/office/2006/metadata/properties" ma:root="true" ma:fieldsID="592d4a22e1cc7090506e0998bb31d05e" ns2:_="">
    <xsd:import namespace="f85c541c-390e-4fa8-b262-5da5c5cfad7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5c541c-390e-4fa8-b262-5da5c5cfad7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f85c541c-390e-4fa8-b262-5da5c5cfad75"/>
    <ds:schemaRef ds:uri="http://www.w3.org/XML/1998/namespace"/>
    <ds:schemaRef ds:uri="http://purl.org/dc/dcmitype/"/>
  </ds:schemaRefs>
</ds:datastoreItem>
</file>

<file path=customXml/itemProps2.xml><?xml version="1.0" encoding="utf-8"?>
<ds:datastoreItem xmlns:ds="http://schemas.openxmlformats.org/officeDocument/2006/customXml" ds:itemID="{16C79B61-263D-4889-954E-B7F93FBE66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5c541c-390e-4fa8-b262-5da5c5cfad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1656</TotalTime>
  <Words>785</Words>
  <Application>Microsoft Office PowerPoint</Application>
  <PresentationFormat>Custom</PresentationFormat>
  <Paragraphs>82</Paragraphs>
  <Slides>15</Slides>
  <Notes>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15</vt:i4>
      </vt:variant>
    </vt:vector>
  </HeadingPairs>
  <TitlesOfParts>
    <vt:vector size="27" baseType="lpstr">
      <vt:lpstr>Arial</vt:lpstr>
      <vt:lpstr>Calibri</vt:lpstr>
      <vt:lpstr>Consolas</vt:lpstr>
      <vt:lpstr>Segoe</vt:lpstr>
      <vt:lpstr>Segoe UI</vt:lpstr>
      <vt:lpstr>Segoe UI Black</vt:lpstr>
      <vt:lpstr>Segoe UI Light</vt:lpstr>
      <vt:lpstr>Segoe UI Semilight</vt:lpstr>
      <vt:lpstr>Wingdings</vt:lpstr>
      <vt:lpstr>5-30721_Build_2016_Template_Light</vt:lpstr>
      <vt:lpstr>5-30721_Build_2016_Template_Dark</vt:lpstr>
      <vt:lpstr>1_5-30721_Build_2016_Template_Light</vt:lpstr>
      <vt:lpstr>PowerPoint Presentation</vt:lpstr>
      <vt:lpstr>Build Code Lab  Office 365 Development 1:  Integrating Conversations with Skype and Office 365 Connectors</vt:lpstr>
      <vt:lpstr>Proctors</vt:lpstr>
      <vt:lpstr>Office 365 Lab Modules</vt:lpstr>
      <vt:lpstr>In this module…</vt:lpstr>
      <vt:lpstr>Engage users through conversations</vt:lpstr>
      <vt:lpstr>Engage users through conversations</vt:lpstr>
      <vt:lpstr>Getting setup…</vt:lpstr>
      <vt:lpstr>Install Code Snippets</vt:lpstr>
      <vt:lpstr>Get Office 365 Account</vt:lpstr>
      <vt:lpstr>View lab manual</vt:lpstr>
      <vt:lpstr>Let’s start coding!!!</vt:lpstr>
      <vt:lpstr>Please Complete An Evaluation Form Your input is important!</vt:lpstr>
      <vt:lpstr>Evaluate this session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Related Code Labs</dc:title>
  <dc:subject>&lt;Speech title here&gt;</dc:subject>
  <dc:creator>Larry Lieberman</dc:creator>
  <cp:keywords>Microsoft Build 2016</cp:keywords>
  <dc:description>Template: Mitchell Derrey, Silver Fox Productions
Formatting: 
Audience Type:</dc:description>
  <cp:lastModifiedBy>Richard diZerega</cp:lastModifiedBy>
  <cp:revision>55</cp:revision>
  <dcterms:created xsi:type="dcterms:W3CDTF">2016-03-17T22:33:17Z</dcterms:created>
  <dcterms:modified xsi:type="dcterms:W3CDTF">2016-04-01T17:11:22Z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0x010100F50271A20F7B3C41B827A8F04D548019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